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78" r:id="rId5"/>
    <p:sldId id="279" r:id="rId6"/>
    <p:sldId id="281" r:id="rId7"/>
    <p:sldId id="280" r:id="rId8"/>
    <p:sldId id="282" r:id="rId9"/>
    <p:sldId id="28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92" y="13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parisi@lagunabeachcity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Municipal Bond Basics – </a:t>
            </a:r>
            <a:br>
              <a:rPr lang="en-US" sz="1400" dirty="0"/>
            </a:br>
            <a:r>
              <a:rPr lang="en-US" sz="1400" dirty="0"/>
              <a:t>A citizens guide to commonly asked questions, bond types discussed in the March 2016 undergrounding presentation, cost of issuance and citizens oversight committee.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25, 2016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Options or “Tool Box” Included Bond Financing – 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exactly is bond financing?</a:t>
            </a:r>
          </a:p>
          <a:p>
            <a:r>
              <a:rPr lang="en-US" i="1" dirty="0"/>
              <a:t>Bond financing is a type of long-term borrowing that is frequently used to raise money, primarily for long-lived infrastructure assets.  They obtain this money by selling bonds to investors.  In exchange, the investors receive a promise that they will be repaid with interest. </a:t>
            </a:r>
          </a:p>
          <a:p>
            <a:r>
              <a:rPr lang="en-US" dirty="0">
                <a:solidFill>
                  <a:schemeClr val="accent2"/>
                </a:solidFill>
              </a:rPr>
              <a:t>Doesn’t using bonds cost more?</a:t>
            </a:r>
          </a:p>
          <a:p>
            <a:r>
              <a:rPr lang="en-US" i="1" dirty="0"/>
              <a:t>Funding capital projects using bonds is definitely more costly than direct appropriations due to the interest that has to be paid.  There is also a cost to hire consultants to issue the bonds.</a:t>
            </a:r>
          </a:p>
          <a:p>
            <a:r>
              <a:rPr lang="en-US" dirty="0">
                <a:solidFill>
                  <a:schemeClr val="accent2"/>
                </a:solidFill>
              </a:rPr>
              <a:t>So, given the extra cost, why use bonds?</a:t>
            </a:r>
          </a:p>
          <a:p>
            <a:r>
              <a:rPr lang="en-US" i="1" dirty="0"/>
              <a:t>It makes sense to pay the extra cost of using bonds when this expense is outweighed by the benefits of having the projects in place sooner than otherwise would be possible.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Types from the  “Tool Box” and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General Obligation (GO) Bonds </a:t>
            </a:r>
          </a:p>
          <a:p>
            <a:r>
              <a:rPr lang="en-US" i="1" dirty="0"/>
              <a:t>Voter approval required -  2/3 vote.  </a:t>
            </a:r>
          </a:p>
          <a:p>
            <a:r>
              <a:rPr lang="en-US" i="1" dirty="0"/>
              <a:t>Generally have a slightly lower cost of borrowing than Revenue bonds.  Ballpark average will be 0.2% points lower than Revenue bonds.</a:t>
            </a:r>
          </a:p>
          <a:p>
            <a:r>
              <a:rPr lang="en-US" i="1" dirty="0"/>
              <a:t>Reserve fund not needed to effectively market the bonds.</a:t>
            </a:r>
          </a:p>
          <a:p>
            <a:r>
              <a:rPr lang="en-US" i="1" dirty="0"/>
              <a:t>Amount of bonds required is based on the project plus issuance costs.</a:t>
            </a:r>
          </a:p>
          <a:p>
            <a:r>
              <a:rPr lang="en-US" i="1" dirty="0"/>
              <a:t>New tax on the property tax bill.  The amount is based on the assessed value of the home.</a:t>
            </a:r>
          </a:p>
        </p:txBody>
      </p:sp>
    </p:spTree>
    <p:extLst>
      <p:ext uri="{BB962C8B-B14F-4D97-AF65-F5344CB8AC3E}">
        <p14:creationId xmlns:p14="http://schemas.microsoft.com/office/powerpoint/2010/main" val="40749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Types from the  “Tool Box” and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Revenue Bonds</a:t>
            </a:r>
          </a:p>
          <a:p>
            <a:r>
              <a:rPr lang="en-US" i="1" dirty="0"/>
              <a:t>Bonds relying on a tax increase (Transient Occupancy Tax or Utility Tax) for repayment, may be approved by the City Council.  This type of bond would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i="1" dirty="0"/>
              <a:t> be typically seen in a general election.</a:t>
            </a:r>
          </a:p>
          <a:p>
            <a:r>
              <a:rPr lang="en-US" i="1" dirty="0"/>
              <a:t>Voters must approve tax increases with a majority vote.</a:t>
            </a:r>
          </a:p>
          <a:p>
            <a:r>
              <a:rPr lang="en-US" i="1" dirty="0"/>
              <a:t>Revenue bonds are paid off from a designated revenue stream.  The revenue stream may already exist or be augmented by a new tax.</a:t>
            </a:r>
          </a:p>
          <a:p>
            <a:r>
              <a:rPr lang="en-US" i="1" dirty="0"/>
              <a:t>Bond volume upsized over project costs for both issuance and cost of reserves.  This type of bond may require a reserve.</a:t>
            </a:r>
          </a:p>
          <a:p>
            <a:r>
              <a:rPr lang="en-US" i="1" dirty="0"/>
              <a:t>Repayment made from the city’s general fund.</a:t>
            </a:r>
          </a:p>
          <a:p>
            <a:r>
              <a:rPr lang="en-US" i="1" dirty="0"/>
              <a:t>No impact on your property tax bill. Repayment is not made by the homeowner.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0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Types from the  “Tool Box” and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Special Tax (CFD) Community Facility District</a:t>
            </a:r>
          </a:p>
          <a:p>
            <a:r>
              <a:rPr lang="en-US" i="1" dirty="0"/>
              <a:t>Commonly known as Mello-</a:t>
            </a:r>
            <a:r>
              <a:rPr lang="en-US" i="1" dirty="0" err="1"/>
              <a:t>Roos</a:t>
            </a:r>
            <a:r>
              <a:rPr lang="en-US" i="1" dirty="0"/>
              <a:t>.</a:t>
            </a:r>
          </a:p>
          <a:p>
            <a:r>
              <a:rPr lang="en-US" i="1" dirty="0"/>
              <a:t>Voter approval required - 2/3 vote. </a:t>
            </a:r>
          </a:p>
          <a:p>
            <a:r>
              <a:rPr lang="en-US" i="1" dirty="0"/>
              <a:t>Generally have a slightly higher cost of borrowing than Revenue bonds or General Obligation bonds. </a:t>
            </a:r>
          </a:p>
          <a:p>
            <a:r>
              <a:rPr lang="en-US" i="1" dirty="0"/>
              <a:t>Special tax paid by parcels not currently undergrounded and estimated at about $600 to $800 per household per year.</a:t>
            </a:r>
          </a:p>
          <a:p>
            <a:r>
              <a:rPr lang="en-US" i="1" dirty="0"/>
              <a:t>The amount of tax will not change.  If assessed values change, the tax on a General Obligation bond can change (probably not that much).</a:t>
            </a:r>
          </a:p>
          <a:p>
            <a:r>
              <a:rPr lang="en-US" i="1" dirty="0"/>
              <a:t>Bond volume upsized over project costs for </a:t>
            </a:r>
            <a:r>
              <a:rPr lang="en-US" i="1" dirty="0">
                <a:solidFill>
                  <a:srgbClr val="FF0000"/>
                </a:solidFill>
              </a:rPr>
              <a:t>both</a:t>
            </a:r>
            <a:r>
              <a:rPr lang="en-US" i="1" dirty="0"/>
              <a:t> reserve and issuance costs. </a:t>
            </a:r>
          </a:p>
          <a:p>
            <a:r>
              <a:rPr lang="en-US" i="1" dirty="0"/>
              <a:t>New tax on the property tax bill.  The amount is fixed.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07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Tax-exempt municipal bonds are federally regulated securities. This is the most common type of municipal bond.  Typical costs include;</a:t>
            </a:r>
          </a:p>
          <a:p>
            <a:r>
              <a:rPr lang="en-US" i="1" dirty="0"/>
              <a:t>Fixed costs – Bond counsel, municipal advisor, disclosure counsel, fiscal agent /trustee, printing and miscellaneous.</a:t>
            </a:r>
          </a:p>
          <a:p>
            <a:r>
              <a:rPr lang="en-US" i="1" dirty="0"/>
              <a:t>Variable costs – Engineer’s report, underwriter fees.</a:t>
            </a:r>
          </a:p>
          <a:p>
            <a:r>
              <a:rPr lang="en-US" dirty="0">
                <a:solidFill>
                  <a:schemeClr val="accent2"/>
                </a:solidFill>
              </a:rPr>
              <a:t>A private placement or bank loan has a lower cost of issuance but repayment terms available rarely exceed 10 years. </a:t>
            </a:r>
          </a:p>
          <a:p>
            <a:r>
              <a:rPr lang="en-US" dirty="0">
                <a:solidFill>
                  <a:schemeClr val="accent2"/>
                </a:solidFill>
              </a:rPr>
              <a:t>A loan from the City would cost even less.  </a:t>
            </a:r>
          </a:p>
          <a:p>
            <a:r>
              <a:rPr lang="en-US" dirty="0">
                <a:solidFill>
                  <a:schemeClr val="accent2"/>
                </a:solidFill>
              </a:rPr>
              <a:t>A loan from </a:t>
            </a:r>
            <a:r>
              <a:rPr lang="en-US" dirty="0" err="1">
                <a:solidFill>
                  <a:schemeClr val="accent2"/>
                </a:solidFill>
              </a:rPr>
              <a:t>IBank</a:t>
            </a:r>
            <a:r>
              <a:rPr lang="en-US" dirty="0">
                <a:solidFill>
                  <a:schemeClr val="accent2"/>
                </a:solidFill>
              </a:rPr>
              <a:t> would be subsidized by the state but would be limited in size and duration.  Successful projects must show economic benefit to the state (</a:t>
            </a:r>
            <a:r>
              <a:rPr lang="en-US" dirty="0" err="1">
                <a:solidFill>
                  <a:schemeClr val="accent2"/>
                </a:solidFill>
              </a:rPr>
              <a:t>ie</a:t>
            </a:r>
            <a:r>
              <a:rPr lang="en-US" dirty="0">
                <a:solidFill>
                  <a:schemeClr val="accent2"/>
                </a:solidFill>
              </a:rPr>
              <a:t> improve employment or other general benefit).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money be spent?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This may </a:t>
            </a:r>
            <a:r>
              <a:rPr lang="en-US" sz="2400" dirty="0">
                <a:solidFill>
                  <a:schemeClr val="accent2"/>
                </a:solidFill>
              </a:rPr>
              <a:t>be determined in advance and provided to voters for both a tax increase or a municipal bond.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Citizens Oversight Committee may be formed to ensure that spending goes as planned.  Key elements;</a:t>
            </a:r>
          </a:p>
          <a:p>
            <a:pPr lvl="1"/>
            <a:r>
              <a:rPr lang="en-US" sz="2200" i="1" dirty="0"/>
              <a:t>Define purpose.</a:t>
            </a:r>
          </a:p>
          <a:p>
            <a:pPr lvl="1"/>
            <a:r>
              <a:rPr lang="en-US" sz="2200" i="1" dirty="0"/>
              <a:t>Identify number of members (ex. 10 and maybe identify desirable backgrounds for some of the seats).</a:t>
            </a:r>
          </a:p>
          <a:p>
            <a:pPr lvl="1"/>
            <a:r>
              <a:rPr lang="en-US" sz="2200" i="1" dirty="0"/>
              <a:t>List the duties and responsibilities.</a:t>
            </a:r>
          </a:p>
          <a:p>
            <a:pPr lvl="1"/>
            <a:r>
              <a:rPr lang="en-US" sz="2200" i="1" dirty="0"/>
              <a:t>Define the selection process.</a:t>
            </a:r>
          </a:p>
          <a:p>
            <a:endParaRPr lang="en-US" sz="2400" dirty="0"/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2302"/>
            <a:ext cx="9601200" cy="3138779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allowing me to assist you with this information!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Special thank you to Paul Pender, Vice President, Fieldman </a:t>
            </a:r>
            <a:r>
              <a:rPr lang="en-US" dirty="0" err="1"/>
              <a:t>Rolapp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916195"/>
            <a:ext cx="9601200" cy="3260767"/>
          </a:xfrm>
        </p:spPr>
        <p:txBody>
          <a:bodyPr>
            <a:normAutofit lnSpcReduction="10000"/>
          </a:bodyPr>
          <a:lstStyle/>
          <a:p>
            <a:endParaRPr lang="en-US" sz="2400" dirty="0">
              <a:solidFill>
                <a:schemeClr val="accent2"/>
              </a:solidFill>
            </a:endParaRP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Laura Parisi, CPA, CCMT, CFIP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City Treasurer, City of Laguna Beach</a:t>
            </a:r>
          </a:p>
          <a:p>
            <a:r>
              <a:rPr lang="en-US" sz="1800" dirty="0">
                <a:solidFill>
                  <a:schemeClr val="accent2"/>
                </a:solidFill>
                <a:hlinkClick r:id="rId2"/>
              </a:rPr>
              <a:t>lparisi@lagunabeachcity.net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(949)497-0327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(949)677-0327 cell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0</TotalTime>
  <Words>787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Georgia</vt:lpstr>
      <vt:lpstr>Brushed Metal 16x9</vt:lpstr>
      <vt:lpstr>Municipal Bond Basics –  A citizens guide to commonly asked questions, bond types discussed in the March 2016 undergrounding presentation, cost of issuance and citizens oversight committee.  </vt:lpstr>
      <vt:lpstr>Funding Options or “Tool Box” Included Bond Financing – Frequently Asked Questions</vt:lpstr>
      <vt:lpstr>Bond Types from the  “Tool Box” and More</vt:lpstr>
      <vt:lpstr>Bond Types from the  “Tool Box” and More</vt:lpstr>
      <vt:lpstr>Bond Types from the  “Tool Box” and More</vt:lpstr>
      <vt:lpstr>Cost of Issuance</vt:lpstr>
      <vt:lpstr>How will the money be spent?</vt:lpstr>
      <vt:lpstr>Thank You for allowing me to assist you with this information!  Special thank you to Paul Pender, Vice President, Fieldman Rolapp 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2016-07-19T19:51:36Z</dcterms:created>
  <dcterms:modified xsi:type="dcterms:W3CDTF">2021-12-14T19:04:50Z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