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60" r:id="rId5"/>
    <p:sldId id="275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78" r:id="rId14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Pietig" initials="JP" lastIdx="26" clrIdx="0">
    <p:extLst>
      <p:ext uri="{19B8F6BF-5375-455C-9EA6-DF929625EA0E}">
        <p15:presenceInfo xmlns:p15="http://schemas.microsoft.com/office/powerpoint/2012/main" userId="S::jpietig@lagunabeachcity.net::8abd271d-e49b-4851-9b40-321f5b105575" providerId="AD"/>
      </p:ext>
    </p:extLst>
  </p:cmAuthor>
  <p:cmAuthor id="2" name="Faust, Paula PW" initials="FPP" lastIdx="11" clrIdx="1">
    <p:extLst>
      <p:ext uri="{19B8F6BF-5375-455C-9EA6-DF929625EA0E}">
        <p15:presenceInfo xmlns:p15="http://schemas.microsoft.com/office/powerpoint/2012/main" userId="S-1-5-21-2129867641-1361387898-1255821305-8749" providerId="AD"/>
      </p:ext>
    </p:extLst>
  </p:cmAuthor>
  <p:cmAuthor id="3" name="Shohreh Dupuis" initials="SD" lastIdx="2" clrIdx="2">
    <p:extLst>
      <p:ext uri="{19B8F6BF-5375-455C-9EA6-DF929625EA0E}">
        <p15:presenceInfo xmlns:p15="http://schemas.microsoft.com/office/powerpoint/2012/main" userId="S::sdupuis@lagunabeachcity.net::a545d827-b3cf-4512-b4da-ba26343cc51f" providerId="AD"/>
      </p:ext>
    </p:extLst>
  </p:cmAuthor>
  <p:cmAuthor id="4" name="Trestik, Mark A" initials="TMA" lastIdx="1" clrIdx="3">
    <p:extLst>
      <p:ext uri="{19B8F6BF-5375-455C-9EA6-DF929625EA0E}">
        <p15:presenceInfo xmlns:p15="http://schemas.microsoft.com/office/powerpoint/2012/main" userId="S::MATrestik@lagunabeachcity.net::515c89c1-f580-424c-a2df-9310f7d27861" providerId="AD"/>
      </p:ext>
    </p:extLst>
  </p:cmAuthor>
  <p:cmAuthor id="5" name="Jeremy Frimond" initials="JF" lastIdx="1" clrIdx="4">
    <p:extLst>
      <p:ext uri="{19B8F6BF-5375-455C-9EA6-DF929625EA0E}">
        <p15:presenceInfo xmlns:p15="http://schemas.microsoft.com/office/powerpoint/2012/main" userId="S::jfrimond@lagunabeachcity.net::4c4e9b1b-a633-4519-b931-32d5480c78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D7D31"/>
    <a:srgbClr val="E6E6E6"/>
    <a:srgbClr val="9898A1"/>
    <a:srgbClr val="9A98A1"/>
    <a:srgbClr val="7D7A8E"/>
    <a:srgbClr val="717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64" autoAdjust="0"/>
    <p:restoredTop sz="95340" autoAdjust="0"/>
  </p:normalViewPr>
  <p:slideViewPr>
    <p:cSldViewPr snapToGrid="0">
      <p:cViewPr varScale="1">
        <p:scale>
          <a:sx n="149" d="100"/>
          <a:sy n="149" d="100"/>
        </p:scale>
        <p:origin x="1218" y="108"/>
      </p:cViewPr>
      <p:guideLst/>
    </p:cSldViewPr>
  </p:slideViewPr>
  <p:outlineViewPr>
    <p:cViewPr>
      <p:scale>
        <a:sx n="33" d="100"/>
        <a:sy n="33" d="100"/>
      </p:scale>
      <p:origin x="0" y="-16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196"/>
    </p:cViewPr>
  </p:sorterViewPr>
  <p:notesViewPr>
    <p:cSldViewPr snapToGrid="0">
      <p:cViewPr varScale="1">
        <p:scale>
          <a:sx n="79" d="100"/>
          <a:sy n="79" d="100"/>
        </p:scale>
        <p:origin x="390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5"/>
            <a:ext cx="3170583" cy="482027"/>
          </a:xfrm>
          <a:prstGeom prst="rect">
            <a:avLst/>
          </a:prstGeom>
        </p:spPr>
        <p:txBody>
          <a:bodyPr vert="horz" lIns="94837" tIns="47418" rIns="94837" bIns="4741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1" y="5"/>
            <a:ext cx="3170583" cy="482027"/>
          </a:xfrm>
          <a:prstGeom prst="rect">
            <a:avLst/>
          </a:prstGeom>
        </p:spPr>
        <p:txBody>
          <a:bodyPr vert="horz" lIns="94837" tIns="47418" rIns="94837" bIns="47418" rtlCol="0"/>
          <a:lstStyle>
            <a:lvl1pPr algn="r">
              <a:defRPr sz="1200"/>
            </a:lvl1pPr>
          </a:lstStyle>
          <a:p>
            <a:fld id="{AFC93D19-60F5-43B3-B092-8DD7E778BA1C}" type="datetime1">
              <a:rPr lang="en-US" smtClean="0"/>
              <a:t>11/23/2022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9177"/>
            <a:ext cx="3170583" cy="482027"/>
          </a:xfrm>
          <a:prstGeom prst="rect">
            <a:avLst/>
          </a:prstGeom>
        </p:spPr>
        <p:txBody>
          <a:bodyPr vert="horz" lIns="94837" tIns="47418" rIns="94837" bIns="4741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1" y="9119177"/>
            <a:ext cx="3170583" cy="482027"/>
          </a:xfrm>
          <a:prstGeom prst="rect">
            <a:avLst/>
          </a:prstGeom>
        </p:spPr>
        <p:txBody>
          <a:bodyPr vert="horz" lIns="94837" tIns="47418" rIns="94837" bIns="47418" rtlCol="0" anchor="b"/>
          <a:lstStyle>
            <a:lvl1pPr algn="r">
              <a:defRPr sz="1200"/>
            </a:lvl1pPr>
          </a:lstStyle>
          <a:p>
            <a:fld id="{0E11605C-1C7D-4A45-B61F-6EC83D558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81403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r">
              <a:defRPr sz="1200"/>
            </a:lvl1pPr>
          </a:lstStyle>
          <a:p>
            <a:fld id="{7AC64B95-4820-4235-AAB6-DEA39209BB8E}" type="datetime1">
              <a:rPr lang="en-US" smtClean="0"/>
              <a:t>11/23/2022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9" tIns="48320" rIns="96639" bIns="483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81"/>
            <a:ext cx="5852160" cy="3780473"/>
          </a:xfrm>
          <a:prstGeom prst="rect">
            <a:avLst/>
          </a:prstGeom>
        </p:spPr>
        <p:txBody>
          <a:bodyPr vert="horz" lIns="96639" tIns="48320" rIns="96639" bIns="483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1726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1726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r">
              <a:defRPr sz="1200"/>
            </a:lvl1pPr>
          </a:lstStyle>
          <a:p>
            <a:fld id="{AAB037BD-FD03-4535-8D68-7EB5C89846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39431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B037BD-FD03-4535-8D68-7EB5C898464A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6ADDAD-FA4E-43B7-9B2A-137464268B2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50D89E86-29CD-45D1-BC09-F0EE3FE04E03}" type="datetime1">
              <a:rPr lang="en-US" smtClean="0"/>
              <a:t>11/23/2022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566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5416-EDE4-4AD7-9B5D-6CE6C49DF495}" type="datetime1">
              <a:rPr lang="en-US" smtClean="0"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Investment Advisory Committee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C614-D487-4DDD-96E0-2BE3ECD399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275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24A-1C2C-43A7-A7AE-8CB7D96E6D51}" type="datetime1">
              <a:rPr lang="en-US" smtClean="0"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Investment Advisory Committee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C614-D487-4DDD-96E0-2BE3ECD399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631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68D32-1387-46BF-BAA4-0B76B1C262B3}" type="datetime1">
              <a:rPr lang="en-US" smtClean="0"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Investment Advisory Committee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C614-D487-4DDD-96E0-2BE3ECD399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19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74F1-5FDF-4083-8FE5-FE079693E54F}" type="datetime1">
              <a:rPr lang="en-US" smtClean="0"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Investment Advisory Committee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C614-D487-4DDD-96E0-2BE3ECD399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500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25B7B-C9E6-4659-89A7-41173D3A5D03}" type="datetime1">
              <a:rPr lang="en-US" smtClean="0"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Investment Advisory Committee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C614-D487-4DDD-96E0-2BE3ECD399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572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C6837-DEE1-442D-9481-4D1CEDA33D34}" type="datetime1">
              <a:rPr lang="en-US" smtClean="0"/>
              <a:t>11/23/2022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Investment Advisory Committee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C614-D487-4DDD-96E0-2BE3ECD399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852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7778A-3974-4DD5-9D8D-2055A6CECA44}" type="datetime1">
              <a:rPr lang="en-US" smtClean="0"/>
              <a:t>11/23/2022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Investment Advisory Committee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C614-D487-4DDD-96E0-2BE3ECD399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19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51A3C-1DB1-45CE-BFF2-55C228FA67BC}" type="datetime1">
              <a:rPr lang="en-US" smtClean="0"/>
              <a:t>11/23/2022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Investment Advisory Committee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C614-D487-4DDD-96E0-2BE3ECD399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499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B761B-F541-4A3F-820B-207DA0F43E09}" type="datetime1">
              <a:rPr lang="en-US" smtClean="0"/>
              <a:t>11/23/2022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Investment Advisory Committee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C614-D487-4DDD-96E0-2BE3ECD399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12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82407-0D78-4994-80B1-EE4FD41E9BEB}" type="datetime1">
              <a:rPr lang="en-US" smtClean="0"/>
              <a:t>11/23/2022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Investment Advisory Committee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C614-D487-4DDD-96E0-2BE3ECD399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172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91A4E-2592-49D4-9DD0-699F6E0E7C9E}" type="datetime1">
              <a:rPr lang="en-US" smtClean="0"/>
              <a:t>11/23/2022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Investment Advisory Committee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C614-D487-4DDD-96E0-2BE3ECD399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898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D5B06-B54C-4697-925D-1DA2BD7A79E0}" type="datetime1">
              <a:rPr lang="en-US" smtClean="0"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Investment Advisory Committee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1C614-D487-4DDD-96E0-2BE3ECD399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728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lparisi@lagunabeachcity.ne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3974" y="2797010"/>
            <a:ext cx="9582912" cy="3216084"/>
          </a:xfrm>
        </p:spPr>
        <p:txBody>
          <a:bodyPr>
            <a:normAutofit fontScale="90000"/>
          </a:bodyPr>
          <a:lstStyle/>
          <a:p>
            <a:br>
              <a:rPr lang="en-US" sz="2800" b="1" cap="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b="1" cap="all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Citizens’ audit review and investment advisory committee</a:t>
            </a:r>
            <a:b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US" sz="2800" dirty="0">
                <a:latin typeface="+mn-lt"/>
              </a:rPr>
            </a:br>
            <a:br>
              <a:rPr lang="en-US" sz="2800" dirty="0">
                <a:latin typeface="+mn-lt"/>
              </a:rPr>
            </a:br>
            <a:br>
              <a:rPr lang="en-US" sz="2800" dirty="0">
                <a:latin typeface="+mn-lt"/>
              </a:rPr>
            </a:br>
            <a:r>
              <a:rPr lang="en-US" sz="2800" dirty="0">
                <a:highlight>
                  <a:srgbClr val="FFFF00"/>
                </a:highlight>
                <a:latin typeface="+mn-lt"/>
              </a:rPr>
              <a:t>Investment Advisory Committee</a:t>
            </a:r>
            <a:br>
              <a:rPr lang="en-US" sz="2800" dirty="0">
                <a:latin typeface="+mn-lt"/>
              </a:rPr>
            </a:br>
            <a:r>
              <a:rPr lang="en-US" sz="2800" dirty="0">
                <a:highlight>
                  <a:srgbClr val="FFFF00"/>
                </a:highlight>
                <a:latin typeface="+mn-lt"/>
              </a:rPr>
              <a:t>November 29, 2022</a:t>
            </a:r>
            <a:br>
              <a:rPr lang="en-US" sz="2800" dirty="0">
                <a:highlight>
                  <a:srgbClr val="FFFF00"/>
                </a:highlight>
                <a:latin typeface="+mn-lt"/>
              </a:rPr>
            </a:br>
            <a:r>
              <a:rPr lang="en-US" sz="2800" dirty="0">
                <a:highlight>
                  <a:srgbClr val="FFFF00"/>
                </a:highlight>
                <a:latin typeface="+mn-lt"/>
              </a:rPr>
              <a:t>505 Forest Avenue – Conference Room A – 9am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5852" y="474396"/>
            <a:ext cx="1819155" cy="1819155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725D59-ACBE-9BB8-E50A-F16314697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31CC4-D8D1-4D27-AC2D-21CDFC35AD22}" type="datetime1">
              <a:rPr lang="en-US" smtClean="0"/>
              <a:t>11/23/2022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99AAC2-A3DD-0E57-CAF5-9C7CAC7E5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Investment Advisory Committee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4B66E8-D131-9D47-2C5F-116DE886B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C614-D487-4DDD-96E0-2BE3ECD3991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503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58B9F-123B-498E-84F0-9A7C30BD8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Committee Member Comments and 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40F04-0EAA-4E5B-97D3-9331A2790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32583" cy="435133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Thank you for your service and commitment to transparency.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Laura Parisi, CPA, CCMT</a:t>
            </a:r>
          </a:p>
          <a:p>
            <a:pPr marL="0" indent="0" algn="ctr">
              <a:buNone/>
            </a:pPr>
            <a:r>
              <a:rPr lang="en-US" dirty="0"/>
              <a:t>City Treasurer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lparisi@lagunabeachcity.net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(949)497-0327 work	(</a:t>
            </a:r>
            <a:r>
              <a:rPr lang="en-US"/>
              <a:t>949)677-0327 cell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Victoria McIntosh, CPA</a:t>
            </a:r>
          </a:p>
          <a:p>
            <a:pPr marL="0" indent="0" algn="ctr">
              <a:buNone/>
            </a:pPr>
            <a:r>
              <a:rPr lang="en-US" dirty="0"/>
              <a:t>Deputy Treasurer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731638-7017-4792-8259-A11D230A4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Investment Advisory Committee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E6A873-E610-44CC-B988-94C552A8C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C614-D487-4DDD-96E0-2BE3ECD39910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207A62-E418-A695-4E2A-F2F8D9FB6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4A86C-B306-4CA6-82FA-E70BB35EDF60}" type="datetime1">
              <a:rPr lang="en-US" smtClean="0"/>
              <a:t>11/23/2022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632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48A01-5E2A-4A84-93F0-51FE16A9F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Investment Status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41003-BCCF-48DF-A8E4-FBFB8EECF80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Transition from the Ad Hoc committee to a formal committee.</a:t>
            </a:r>
          </a:p>
          <a:p>
            <a:r>
              <a:rPr lang="en-US" dirty="0"/>
              <a:t>Review Investment Policy and recommend revisions as necessary.</a:t>
            </a:r>
          </a:p>
          <a:p>
            <a:r>
              <a:rPr lang="en-US" dirty="0"/>
              <a:t>Review City Treasurer’s monthly report providing advice regarding potential investment strategies, and suitability of investment pools such as the Local Agency Investment Fund (LAIF) and provide recommendations.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9AB233-05D3-4F2A-BC30-342EA65FF6C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Prior Goals varied with economic markets.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639700-6EF2-4F12-A82B-202DDCBA6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Investment Advisory Committee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6FA83B-F654-4DD2-B482-8244920D7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C614-D487-4DDD-96E0-2BE3ECD39910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ED31C8-6445-6A03-8608-2576C70F5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7570-DA28-4E91-94ED-865E71904D81}" type="datetime1">
              <a:rPr lang="en-US" smtClean="0"/>
              <a:t>11/23/2022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148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48A01-5E2A-4A84-93F0-51FE16A9F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41003-BCCF-48DF-A8E4-FBFB8EECF80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City Treasurer Duties</a:t>
            </a:r>
          </a:p>
          <a:p>
            <a:r>
              <a:rPr lang="en-US" dirty="0"/>
              <a:t>Primarily set by Laguna Beach City Council, California Code and Federal  law.</a:t>
            </a:r>
          </a:p>
          <a:p>
            <a:r>
              <a:rPr lang="en-US" dirty="0"/>
              <a:t>Currently Investments (30%); banking (40%), assessment district administration (20%), Transient Occupancy Tax and other (10%).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9AB233-05D3-4F2A-BC30-342EA65FF6C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Investment Duties are to primarily comply with the Investment Policy set by the City Council annually.  An outside firm also checks for the City Treasurer compliance with the policy.</a:t>
            </a:r>
          </a:p>
          <a:p>
            <a:r>
              <a:rPr lang="en-US" dirty="0"/>
              <a:t>Additional duty to comply with state and federal laws.  Compliance with GAAP is required, audited and reported annually. </a:t>
            </a:r>
          </a:p>
          <a:p>
            <a:r>
              <a:rPr lang="en-US" dirty="0"/>
              <a:t>Continuing </a:t>
            </a:r>
            <a:r>
              <a:rPr lang="en-US" dirty="0" err="1"/>
              <a:t>education,Legislative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Chair, CMTA; former Chair Revenue and Taxation Committee for League; former LAIB member.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639700-6EF2-4F12-A82B-202DDCBA6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Investment Advisory Committee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6FA83B-F654-4DD2-B482-8244920D7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C614-D487-4DDD-96E0-2BE3ECD39910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D8E1E4-928B-B3AE-C955-C773A34A9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C63F2-7916-40BD-AA3A-8FCC841319F2}" type="datetime1">
              <a:rPr lang="en-US" smtClean="0"/>
              <a:t>11/23/2022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44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48A01-5E2A-4A84-93F0-51FE16A9F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Recap from June 6, 2022 Investment Strategy and Policy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41003-BCCF-48DF-A8E4-FBFB8EECF80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dirty="0"/>
              <a:t>Recap</a:t>
            </a:r>
          </a:p>
          <a:p>
            <a:r>
              <a:rPr lang="en-US" dirty="0"/>
              <a:t>Barbell maturities.</a:t>
            </a:r>
          </a:p>
          <a:p>
            <a:r>
              <a:rPr lang="en-US" dirty="0"/>
              <a:t>Daily cash flow forecasting.  Met with CM and DOF.</a:t>
            </a:r>
          </a:p>
          <a:p>
            <a:r>
              <a:rPr lang="en-US" dirty="0"/>
              <a:t>Invest ST outside of LAIF.</a:t>
            </a:r>
          </a:p>
          <a:p>
            <a:r>
              <a:rPr lang="en-US" dirty="0"/>
              <a:t>Continue buy and hold strategy.</a:t>
            </a:r>
          </a:p>
          <a:p>
            <a:r>
              <a:rPr lang="en-US" dirty="0"/>
              <a:t>Develop an ESG strategy with Committee member Glenn Grey.</a:t>
            </a:r>
          </a:p>
          <a:p>
            <a:r>
              <a:rPr lang="en-US" dirty="0"/>
              <a:t>Automation of accounting and investments to be considered by CM.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9AB233-05D3-4F2A-BC30-342EA65FF6C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/>
              <a:t>Actual</a:t>
            </a:r>
          </a:p>
          <a:p>
            <a:r>
              <a:rPr lang="en-US" dirty="0"/>
              <a:t>After June 6, 2022 CC committed all liquidity to the purchase of property (St. Catherine’s School).</a:t>
            </a:r>
          </a:p>
          <a:p>
            <a:r>
              <a:rPr lang="en-US" dirty="0"/>
              <a:t>The Ad Hoc Committee (Glenn Grey committee member) was discontinued, ESG policy was placed on hold.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639700-6EF2-4F12-A82B-202DDCBA6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Investment Advisory Committee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6FA83B-F654-4DD2-B482-8244920D7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C614-D487-4DDD-96E0-2BE3ECD39910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E666CE-F46B-F959-860E-4CEEEF982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1D5C-1903-4F53-A818-7FAF836D02BF}" type="datetime1">
              <a:rPr lang="en-US" smtClean="0"/>
              <a:t>11/23/2022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256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73ED1-04E7-2596-F078-701FA6AA1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Economic Overview – Bill Blackwill, </a:t>
            </a:r>
            <a:br>
              <a:rPr lang="en-US" dirty="0"/>
            </a:br>
            <a:r>
              <a:rPr lang="en-US" dirty="0"/>
              <a:t>Managing Director, Stifel Investment Services</a:t>
            </a:r>
          </a:p>
        </p:txBody>
      </p:sp>
      <p:pic>
        <p:nvPicPr>
          <p:cNvPr id="9" name="Content Placeholder 8" descr="Chart&#10;&#10;Description automatically generated">
            <a:extLst>
              <a:ext uri="{FF2B5EF4-FFF2-40B4-BE49-F238E27FC236}">
                <a16:creationId xmlns:a16="http://schemas.microsoft.com/office/drawing/2014/main" id="{5F13038F-67D5-C42F-61E2-63450C59DA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694" y="1825625"/>
            <a:ext cx="6042612" cy="4351338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E5A460-E624-2B80-81B7-FD0FC2072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Investment Advisory Committee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8D4111-CF47-EC8E-D8AC-EB19287E3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C614-D487-4DDD-96E0-2BE3ECD39910}" type="slidenum">
              <a:rPr lang="en-US" smtClean="0"/>
              <a:t>5</a:t>
            </a:fld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8CC57D-4086-A4F4-C556-B99773D98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3ED91-6564-4DB1-84E2-8AAF6509EEBD}" type="datetime1">
              <a:rPr lang="en-US" smtClean="0"/>
              <a:t>11/23/2022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751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73ED1-04E7-2596-F078-701FA6AA1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Economic Overview – Bill Blackwill, </a:t>
            </a:r>
            <a:br>
              <a:rPr lang="en-US" dirty="0"/>
            </a:br>
            <a:r>
              <a:rPr lang="en-US" dirty="0"/>
              <a:t>Managing Director, Stifel Investment Services</a:t>
            </a:r>
          </a:p>
        </p:txBody>
      </p:sp>
      <p:pic>
        <p:nvPicPr>
          <p:cNvPr id="7" name="Content Placeholder 6" descr="Chart, histogram&#10;&#10;Description automatically generated">
            <a:extLst>
              <a:ext uri="{FF2B5EF4-FFF2-40B4-BE49-F238E27FC236}">
                <a16:creationId xmlns:a16="http://schemas.microsoft.com/office/drawing/2014/main" id="{AD4090A8-1DE0-012C-2050-1D9384CCFF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694" y="1825625"/>
            <a:ext cx="6042612" cy="4351338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E5A460-E624-2B80-81B7-FD0FC2072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Investment Advisory Committee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8D4111-CF47-EC8E-D8AC-EB19287E3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C614-D487-4DDD-96E0-2BE3ECD39910}" type="slidenum">
              <a:rPr lang="en-US" smtClean="0"/>
              <a:t>6</a:t>
            </a:fld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093E17-8BD0-3C02-547D-8E47989D1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3C5C-7E51-4A71-AD7D-2D83A2673109}" type="datetime1">
              <a:rPr lang="en-US" smtClean="0"/>
              <a:t>11/23/2022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367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73ED1-04E7-2596-F078-701FA6AA1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Economic Overview – Bill Blackwill, </a:t>
            </a:r>
            <a:br>
              <a:rPr lang="en-US" dirty="0"/>
            </a:br>
            <a:r>
              <a:rPr lang="en-US" dirty="0"/>
              <a:t>Managing Director, Stifel Investment Services</a:t>
            </a:r>
          </a:p>
        </p:txBody>
      </p:sp>
      <p:pic>
        <p:nvPicPr>
          <p:cNvPr id="7" name="Content Placeholder 6" descr="Chart, line chart&#10;&#10;Description automatically generated">
            <a:extLst>
              <a:ext uri="{FF2B5EF4-FFF2-40B4-BE49-F238E27FC236}">
                <a16:creationId xmlns:a16="http://schemas.microsoft.com/office/drawing/2014/main" id="{3F0D2DF1-A2CC-DD2E-3C8F-D60A539058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694" y="1825625"/>
            <a:ext cx="6042612" cy="4351338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E5A460-E624-2B80-81B7-FD0FC2072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Investment Advisory Committee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8D4111-CF47-EC8E-D8AC-EB19287E3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C614-D487-4DDD-96E0-2BE3ECD39910}" type="slidenum">
              <a:rPr lang="en-US" smtClean="0"/>
              <a:t>7</a:t>
            </a:fld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A5F369-FAA3-BD7D-C8FB-51F9AFBF4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EF5D2-A15E-4F05-9CFE-AE501DF88933}" type="datetime1">
              <a:rPr lang="en-US" smtClean="0"/>
              <a:t>11/23/2022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547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73ED1-04E7-2596-F078-701FA6AA1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Economic Overview – Bill Blackwill, </a:t>
            </a:r>
            <a:br>
              <a:rPr lang="en-US" dirty="0"/>
            </a:br>
            <a:r>
              <a:rPr lang="en-US" dirty="0"/>
              <a:t>Managing Director, Stifel Investment Services</a:t>
            </a:r>
          </a:p>
        </p:txBody>
      </p:sp>
      <p:pic>
        <p:nvPicPr>
          <p:cNvPr id="7" name="Content Placeholder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50486D08-D37B-5C3C-AB01-6285D9CD0D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694" y="1825625"/>
            <a:ext cx="6042612" cy="4351338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E5A460-E624-2B80-81B7-FD0FC2072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Investment Advisory Committee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8D4111-CF47-EC8E-D8AC-EB19287E3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C614-D487-4DDD-96E0-2BE3ECD39910}" type="slidenum">
              <a:rPr lang="en-US" smtClean="0"/>
              <a:t>8</a:t>
            </a:fld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058F4F-170B-1160-11B0-EF0CC200B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AF20-1314-4ED8-B914-F9E874C6293F}" type="datetime1">
              <a:rPr lang="en-US" smtClean="0"/>
              <a:t>11/23/2022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702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9BC43-0E04-3FB4-D414-4FD8BED03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2023 Proposed Investment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2D19F-328B-CA69-85C5-BDDC0D77F5B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Factors</a:t>
            </a:r>
          </a:p>
          <a:p>
            <a:r>
              <a:rPr lang="en-US" dirty="0"/>
              <a:t>No legislative updates impacting cities.</a:t>
            </a:r>
          </a:p>
          <a:p>
            <a:r>
              <a:rPr lang="en-US" dirty="0"/>
              <a:t>No public comments received during the review period.</a:t>
            </a:r>
          </a:p>
          <a:p>
            <a:r>
              <a:rPr lang="en-US" dirty="0"/>
              <a:t>2022 Policy awarded the Certificate of Excellence by the Association of Public Treasurers of US and Canada.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9BA91F-4C94-8C89-AB9D-E43C81B4182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dirty="0"/>
              <a:t>No significant changes for the 2023 policy.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4753E-6440-32C2-9B2F-39A9F81CE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Investment Advisory Committee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64DC59-91F2-377B-2B58-D72457010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1C614-D487-4DDD-96E0-2BE3ECD39910}" type="slidenum">
              <a:rPr lang="en-US" smtClean="0"/>
              <a:t>9</a:t>
            </a:fld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56E039-DA00-E07E-44CB-6DEC2D035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65B8-7C63-4A06-9ED5-17E72F01D6F2}" type="datetime1">
              <a:rPr lang="en-US" smtClean="0"/>
              <a:t>11/23/2022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533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E38C23B3254F42AD949356ADFF3846" ma:contentTypeVersion="10" ma:contentTypeDescription="Create a new document." ma:contentTypeScope="" ma:versionID="2328164f93c2ad51d55c2db69d196a6c">
  <xsd:schema xmlns:xsd="http://www.w3.org/2001/XMLSchema" xmlns:xs="http://www.w3.org/2001/XMLSchema" xmlns:p="http://schemas.microsoft.com/office/2006/metadata/properties" xmlns:ns3="83525005-5322-4590-8a9d-de1358781d2c" xmlns:ns4="a2981300-ddc0-476d-99ff-d79e383576ea" targetNamespace="http://schemas.microsoft.com/office/2006/metadata/properties" ma:root="true" ma:fieldsID="ee8a6373ece71a939f5d7b74bc4852ff" ns3:_="" ns4:_="">
    <xsd:import namespace="83525005-5322-4590-8a9d-de1358781d2c"/>
    <xsd:import namespace="a2981300-ddc0-476d-99ff-d79e383576e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525005-5322-4590-8a9d-de1358781d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981300-ddc0-476d-99ff-d79e383576e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5043C0-BB28-4777-B286-3ABB182DA884}">
  <ds:schemaRefs>
    <ds:schemaRef ds:uri="a2981300-ddc0-476d-99ff-d79e383576ea"/>
    <ds:schemaRef ds:uri="http://www.w3.org/XML/1998/namespace"/>
    <ds:schemaRef ds:uri="http://purl.org/dc/elements/1.1/"/>
    <ds:schemaRef ds:uri="83525005-5322-4590-8a9d-de1358781d2c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790B35B-FABA-42CC-94A8-9FA5EE2DAB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525005-5322-4590-8a9d-de1358781d2c"/>
    <ds:schemaRef ds:uri="a2981300-ddc0-476d-99ff-d79e383576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756D783-7D42-4903-BA5A-8F3CFCC081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10092</TotalTime>
  <Words>499</Words>
  <Application>Microsoft Office PowerPoint</Application>
  <PresentationFormat>Widescreen</PresentationFormat>
  <Paragraphs>82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 Citizens’ audit review and investment advisory committee    Investment Advisory Committee November 29, 2022 505 Forest Avenue – Conference Room A – 9am</vt:lpstr>
      <vt:lpstr>Investment Status Goals</vt:lpstr>
      <vt:lpstr>Background</vt:lpstr>
      <vt:lpstr>Recap from June 6, 2022 Investment Strategy and Policy Discussion</vt:lpstr>
      <vt:lpstr>Economic Overview – Bill Blackwill,  Managing Director, Stifel Investment Services</vt:lpstr>
      <vt:lpstr>Economic Overview – Bill Blackwill,  Managing Director, Stifel Investment Services</vt:lpstr>
      <vt:lpstr>Economic Overview – Bill Blackwill,  Managing Director, Stifel Investment Services</vt:lpstr>
      <vt:lpstr>Economic Overview – Bill Blackwill,  Managing Director, Stifel Investment Services</vt:lpstr>
      <vt:lpstr>2023 Proposed Investment Policy</vt:lpstr>
      <vt:lpstr>Committee Member Comments and 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Sandefur, Tom PW</dc:creator>
  <cp:lastModifiedBy>Parisi, Laura CT</cp:lastModifiedBy>
  <cp:revision>417</cp:revision>
  <cp:lastPrinted>2020-02-26T00:12:04Z</cp:lastPrinted>
  <dcterms:created xsi:type="dcterms:W3CDTF">2018-09-20T14:35:32Z</dcterms:created>
  <dcterms:modified xsi:type="dcterms:W3CDTF">2022-11-23T19:01:55Z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0x010100FBE38C23B3254F42AD949356ADFF3846</vt:lpwstr>
  </property>
</Properties>
</file>